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1"/>
  </p:notesMasterIdLst>
  <p:sldIdLst>
    <p:sldId id="1187" r:id="rId3"/>
    <p:sldId id="1962" r:id="rId4"/>
    <p:sldId id="1960" r:id="rId5"/>
    <p:sldId id="1914" r:id="rId6"/>
    <p:sldId id="1916" r:id="rId7"/>
    <p:sldId id="1964" r:id="rId8"/>
    <p:sldId id="1963" r:id="rId9"/>
    <p:sldId id="1915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81" autoAdjust="0"/>
    <p:restoredTop sz="71749" autoAdjust="0"/>
  </p:normalViewPr>
  <p:slideViewPr>
    <p:cSldViewPr snapToGrid="0">
      <p:cViewPr varScale="1">
        <p:scale>
          <a:sx n="86" d="100"/>
          <a:sy n="86" d="100"/>
        </p:scale>
        <p:origin x="1038" y="6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6F844-37C2-4A53-9864-24BC454FC73B}" type="datetimeFigureOut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0349D-2D7C-48FD-BB6A-1A0AF60221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545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383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zh-CN" sz="4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端到端的架构存在的问题：负样本的数量受限于当前批的批处理的大小</a:t>
            </a:r>
            <a:r>
              <a:rPr lang="zh-CN" altLang="en-US" sz="4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4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而批处理的大小受限于</a:t>
            </a:r>
            <a:r>
              <a:rPr lang="en-US" altLang="zh-CN" sz="4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GPU</a:t>
            </a:r>
            <a:r>
              <a:rPr lang="zh-CN" altLang="zh-CN" sz="4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4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memory size</a:t>
            </a:r>
            <a:r>
              <a:rPr lang="zh-CN" altLang="zh-CN" sz="4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，这影响了对比学习的可伸缩性。另外，大的</a:t>
            </a:r>
            <a:r>
              <a:rPr lang="en-US" altLang="zh-CN" sz="40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batch_size</a:t>
            </a:r>
            <a:r>
              <a:rPr lang="zh-CN" altLang="zh-CN" sz="4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会带来严重的小批次优化问题并且需要更加有效的优化策略。</a:t>
            </a:r>
            <a:endParaRPr lang="en-US" altLang="zh-CN" sz="40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4000" dirty="0">
                <a:solidFill>
                  <a:srgbClr val="2E3033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Memory Bank</a:t>
            </a:r>
            <a:r>
              <a:rPr lang="zh-CN" altLang="zh-CN" sz="4000" dirty="0">
                <a:solidFill>
                  <a:srgbClr val="2E3033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在训练期间保持记忆库是一项复杂的任务。这种方法的潜在缺点之一是，更新内存中的表示在计算上可能非常昂贵，因为</a:t>
            </a:r>
            <a:r>
              <a:rPr lang="zh-CN" altLang="en-US" sz="4000" dirty="0">
                <a:solidFill>
                  <a:srgbClr val="2E3033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特征</a:t>
            </a:r>
            <a:r>
              <a:rPr lang="zh-CN" altLang="zh-CN" sz="4000" dirty="0">
                <a:solidFill>
                  <a:srgbClr val="2E3033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在几次传递后很快就会过时。</a:t>
            </a:r>
            <a:endParaRPr lang="en-US" altLang="zh-CN" sz="40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4000" dirty="0"/>
              <a:t>Momentum Encoder</a:t>
            </a:r>
            <a:r>
              <a:rPr lang="zh-CN" altLang="zh-CN" sz="4000" dirty="0">
                <a:solidFill>
                  <a:srgbClr val="2E3033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这种方法相较于</a:t>
            </a:r>
            <a:r>
              <a:rPr lang="en-US" altLang="zh-CN" sz="4000" dirty="0">
                <a:solidFill>
                  <a:srgbClr val="2E3033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memory bank</a:t>
            </a:r>
            <a:r>
              <a:rPr lang="zh-CN" altLang="zh-CN" sz="4000" dirty="0">
                <a:solidFill>
                  <a:srgbClr val="2E3033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，只是用一个固定大小的队列代替了包含全体数据的</a:t>
            </a:r>
            <a:r>
              <a:rPr lang="en-US" altLang="zh-CN" sz="4000" dirty="0">
                <a:solidFill>
                  <a:srgbClr val="2E3033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memory bank</a:t>
            </a:r>
            <a:r>
              <a:rPr lang="zh-CN" altLang="en-US" sz="4000" dirty="0">
                <a:solidFill>
                  <a:srgbClr val="2E3033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。</a:t>
            </a:r>
            <a:r>
              <a:rPr lang="zh-CN" altLang="zh-CN" sz="4000" dirty="0">
                <a:solidFill>
                  <a:srgbClr val="2E3033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优点是它不需要训练两个独立的模型。此外，没有必要维护一个计算和内存效率低下的内存银行。</a:t>
            </a:r>
            <a:endParaRPr lang="en-US" altLang="zh-CN" sz="4000" dirty="0">
              <a:solidFill>
                <a:srgbClr val="2E3033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zh-CN" sz="4000" kern="0" dirty="0">
                <a:effectLst/>
                <a:latin typeface="URWPalladioL-Roma"/>
                <a:ea typeface="等线" panose="02010600030101010101" pitchFamily="2" charset="-122"/>
                <a:cs typeface="URWPalladioL-Roma"/>
              </a:rPr>
              <a:t>这里的目标不仅是让一对样本彼此接近，而且还要确保所有其他相似的特征形成集群。例如，在图像的嵌入空间中，猫的特征应该接近狗的特征</a:t>
            </a:r>
            <a:r>
              <a:rPr lang="en-US" altLang="zh-CN" sz="4000" kern="0" dirty="0">
                <a:effectLst/>
                <a:latin typeface="URWPalladioL-Roma"/>
                <a:ea typeface="等线" panose="02010600030101010101" pitchFamily="2" charset="-122"/>
                <a:cs typeface="URWPalladioL-Roma"/>
              </a:rPr>
              <a:t>(</a:t>
            </a:r>
            <a:r>
              <a:rPr lang="zh-CN" altLang="zh-CN" sz="4000" kern="0" dirty="0">
                <a:effectLst/>
                <a:latin typeface="URWPalladioL-Roma"/>
                <a:ea typeface="等线" panose="02010600030101010101" pitchFamily="2" charset="-122"/>
                <a:cs typeface="URWPalladioL-Roma"/>
              </a:rPr>
              <a:t>因为它们都是动物</a:t>
            </a:r>
            <a:r>
              <a:rPr lang="en-US" altLang="zh-CN" sz="4000" kern="0" dirty="0">
                <a:effectLst/>
                <a:latin typeface="URWPalladioL-Roma"/>
                <a:ea typeface="等线" panose="02010600030101010101" pitchFamily="2" charset="-122"/>
                <a:cs typeface="URWPalladioL-Roma"/>
              </a:rPr>
              <a:t>)</a:t>
            </a:r>
            <a:r>
              <a:rPr lang="zh-CN" altLang="zh-CN" sz="4000" kern="0" dirty="0">
                <a:effectLst/>
                <a:latin typeface="URWPalladioL-Roma"/>
                <a:ea typeface="等线" panose="02010600030101010101" pitchFamily="2" charset="-122"/>
                <a:cs typeface="URWPalladioL-Roma"/>
              </a:rPr>
              <a:t>，但应该远离房子的特征</a:t>
            </a:r>
            <a:r>
              <a:rPr lang="en-US" altLang="zh-CN" sz="4000" kern="0" dirty="0">
                <a:effectLst/>
                <a:latin typeface="URWPalladioL-Roma"/>
                <a:ea typeface="等线" panose="02010600030101010101" pitchFamily="2" charset="-122"/>
                <a:cs typeface="URWPalladioL-Roma"/>
              </a:rPr>
              <a:t>(</a:t>
            </a:r>
            <a:r>
              <a:rPr lang="zh-CN" altLang="zh-CN" sz="4000" kern="0" dirty="0">
                <a:effectLst/>
                <a:latin typeface="URWPalladioL-Roma"/>
                <a:ea typeface="等线" panose="02010600030101010101" pitchFamily="2" charset="-122"/>
                <a:cs typeface="URWPalladioL-Roma"/>
              </a:rPr>
              <a:t>因为它们都是不同的</a:t>
            </a:r>
            <a:r>
              <a:rPr lang="en-US" altLang="zh-CN" sz="4000" kern="0" dirty="0">
                <a:effectLst/>
                <a:latin typeface="URWPalladioL-Roma"/>
                <a:ea typeface="等线" panose="02010600030101010101" pitchFamily="2" charset="-122"/>
                <a:cs typeface="URWPalladioL-Roma"/>
              </a:rPr>
              <a:t>)</a:t>
            </a:r>
            <a:r>
              <a:rPr lang="zh-CN" altLang="zh-CN" sz="4000" kern="0" dirty="0">
                <a:effectLst/>
                <a:latin typeface="URWPalladioL-Roma"/>
                <a:ea typeface="等线" panose="02010600030101010101" pitchFamily="2" charset="-122"/>
                <a:cs typeface="URWPalladioL-Roma"/>
              </a:rPr>
              <a:t>。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75439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NLP</a:t>
            </a:r>
            <a:r>
              <a:rPr lang="zh-CN" altLang="en-US" dirty="0"/>
              <a:t>领域的</a:t>
            </a:r>
            <a:r>
              <a:rPr lang="en-US" altLang="zh-CN" dirty="0"/>
              <a:t>Transformer</a:t>
            </a:r>
            <a:r>
              <a:rPr lang="zh-CN" altLang="en-US" dirty="0"/>
              <a:t>方法代替</a:t>
            </a:r>
            <a:r>
              <a:rPr lang="en-US" altLang="zh-CN" dirty="0"/>
              <a:t>CNN</a:t>
            </a:r>
            <a:r>
              <a:rPr lang="zh-CN" altLang="en-US" dirty="0"/>
              <a:t>，文中通过将图片切片后排序来模拟</a:t>
            </a:r>
            <a:r>
              <a:rPr lang="en-US" altLang="zh-CN" dirty="0"/>
              <a:t>NLP</a:t>
            </a:r>
            <a:r>
              <a:rPr lang="zh-CN" altLang="en-US" dirty="0"/>
              <a:t>中的有序数据。</a:t>
            </a:r>
            <a:endParaRPr lang="en-US" altLang="zh-CN" dirty="0"/>
          </a:p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在中等规模的数据集上（例如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ImageNet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模型的表现不如</a:t>
            </a:r>
            <a:r>
              <a:rPr lang="en-US" altLang="zh-CN" sz="18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ResNets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；而当数据集的规模扩大，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模型的效果接近或者超过了目前的一些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SOTA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结果。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可结合自监督来做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0349D-2D7C-48FD-BB6A-1A0AF602215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403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本文把样本数量级相近的类别组成组，每个组采用独立的</a:t>
            </a:r>
            <a:r>
              <a:rPr lang="en-US" altLang="zh-CN" dirty="0" err="1"/>
              <a:t>softmax</a:t>
            </a:r>
            <a:r>
              <a:rPr lang="zh-CN" altLang="en-US" dirty="0"/>
              <a:t>分类器，来避免</a:t>
            </a:r>
            <a:r>
              <a:rPr lang="en-US" altLang="zh-CN" dirty="0"/>
              <a:t>head</a:t>
            </a:r>
            <a:r>
              <a:rPr lang="zh-CN" altLang="en-US" dirty="0"/>
              <a:t>类对</a:t>
            </a:r>
            <a:r>
              <a:rPr lang="en-US" altLang="zh-CN" dirty="0"/>
              <a:t>tail</a:t>
            </a:r>
            <a:r>
              <a:rPr lang="zh-CN" altLang="en-US" dirty="0"/>
              <a:t>类的权重抑制。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0349D-2D7C-48FD-BB6A-1A0AF602215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215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架构选择，我觉得单阶段的检测框架更好，训练时间短，需要的显存更小，结构较为简单，易于修改。</a:t>
            </a:r>
          </a:p>
        </p:txBody>
      </p:sp>
    </p:spTree>
    <p:extLst>
      <p:ext uri="{BB962C8B-B14F-4D97-AF65-F5344CB8AC3E}">
        <p14:creationId xmlns:p14="http://schemas.microsoft.com/office/powerpoint/2010/main" val="326818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:\工作任务\ppt\pp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1"/>
            <a:ext cx="12192001" cy="6858001"/>
          </a:xfrm>
          <a:prstGeom prst="rect">
            <a:avLst/>
          </a:prstGeom>
          <a:noFill/>
        </p:spPr>
      </p:pic>
      <p:sp>
        <p:nvSpPr>
          <p:cNvPr id="6" name="矩形 5"/>
          <p:cNvSpPr/>
          <p:nvPr userDrawn="1"/>
        </p:nvSpPr>
        <p:spPr>
          <a:xfrm>
            <a:off x="1975556" y="2928028"/>
            <a:ext cx="82521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4714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1734" y="113212"/>
            <a:ext cx="11501967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sz="390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608734" y="269875"/>
            <a:ext cx="1454151" cy="350838"/>
          </a:xfrm>
        </p:spPr>
        <p:txBody>
          <a:bodyPr/>
          <a:lstStyle>
            <a:lvl1pPr>
              <a:defRPr sz="2500">
                <a:latin typeface="+mn-lt"/>
              </a:defRPr>
            </a:lvl1pPr>
          </a:lstStyle>
          <a:p>
            <a:pPr>
              <a:defRPr/>
            </a:pPr>
            <a:fld id="{9725B407-EC2F-42C6-8855-5C00E847B1B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" name="矩形 1"/>
          <p:cNvSpPr/>
          <p:nvPr userDrawn="1"/>
        </p:nvSpPr>
        <p:spPr bwMode="auto">
          <a:xfrm>
            <a:off x="0" y="5877272"/>
            <a:ext cx="12192000" cy="980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224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教学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087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:\工作任务\ppt\pp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1"/>
            <a:ext cx="12192001" cy="6858001"/>
          </a:xfrm>
          <a:prstGeom prst="rect">
            <a:avLst/>
          </a:prstGeom>
          <a:noFill/>
        </p:spPr>
      </p:pic>
      <p:sp>
        <p:nvSpPr>
          <p:cNvPr id="6" name="矩形 5"/>
          <p:cNvSpPr/>
          <p:nvPr userDrawn="1"/>
        </p:nvSpPr>
        <p:spPr>
          <a:xfrm>
            <a:off x="1975556" y="2928028"/>
            <a:ext cx="82521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4485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 descr="F:\工作任务\ppt\ppt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"/>
            <a:ext cx="12191999" cy="6857999"/>
          </a:xfrm>
          <a:prstGeom prst="rect">
            <a:avLst/>
          </a:prstGeom>
          <a:noFill/>
        </p:spPr>
      </p:pic>
      <p:sp>
        <p:nvSpPr>
          <p:cNvPr id="30" name="标题 4"/>
          <p:cNvSpPr>
            <a:spLocks noGrp="1"/>
          </p:cNvSpPr>
          <p:nvPr userDrawn="1">
            <p:ph type="title" hasCustomPrompt="1"/>
          </p:nvPr>
        </p:nvSpPr>
        <p:spPr>
          <a:xfrm>
            <a:off x="876327" y="2618592"/>
            <a:ext cx="4294011" cy="882417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dirty="0"/>
              <a:t>目录</a:t>
            </a:r>
            <a:br>
              <a:rPr lang="en-US" altLang="zh-CN" b="0" dirty="0"/>
            </a:br>
            <a:r>
              <a:rPr lang="en-US" altLang="zh-CN" b="0" dirty="0">
                <a:latin typeface="CYuen2HKS-Light" pitchFamily="50" charset="-128"/>
                <a:ea typeface="CYuen2HKS-Light" pitchFamily="50" charset="-128"/>
                <a:cs typeface="Arial Unicode MS" pitchFamily="34" charset="-122"/>
              </a:rPr>
              <a:t>CONTENTS</a:t>
            </a:r>
            <a:endParaRPr lang="en-US" b="0" dirty="0">
              <a:latin typeface="CYuen2HKS-Light" pitchFamily="50" charset="-128"/>
              <a:ea typeface="CYuen2HKS-Light" pitchFamily="50" charset="-128"/>
              <a:cs typeface="Arial Unicode MS" pitchFamily="34" charset="-122"/>
            </a:endParaRPr>
          </a:p>
        </p:txBody>
      </p:sp>
      <p:sp>
        <p:nvSpPr>
          <p:cNvPr id="31" name="内容占位符 2"/>
          <p:cNvSpPr txBox="1"/>
          <p:nvPr userDrawn="1"/>
        </p:nvSpPr>
        <p:spPr>
          <a:xfrm>
            <a:off x="5841745" y="2045311"/>
            <a:ext cx="5623968" cy="2247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5436758" y="2226728"/>
            <a:ext cx="60959" cy="1778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ECECE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952927" y="1928277"/>
            <a:ext cx="5856816" cy="2374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820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34433" y="188641"/>
            <a:ext cx="10515600" cy="5435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34434" y="1124745"/>
            <a:ext cx="11523133" cy="53284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998855" indent="-368300" algn="l" defTabSz="1057275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670D1"/>
              </a:buClr>
              <a:buSzPct val="8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1371600" indent="-193675" algn="l" defTabSz="1057275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670D1"/>
              </a:buClr>
              <a:buFont typeface="Wingdings 2" panose="05020102010507070707" pitchFamily="18" charset="2"/>
              <a:buChar char="¡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第一级</a:t>
            </a:r>
          </a:p>
          <a:p>
            <a:pPr lvl="2"/>
            <a:r>
              <a:rPr lang="zh-CN" altLang="en-US" dirty="0"/>
              <a:t>第二级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13440" y="6649467"/>
            <a:ext cx="27432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859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9113440" y="6649467"/>
            <a:ext cx="2743200" cy="168994"/>
          </a:xfrm>
        </p:spPr>
        <p:txBody>
          <a:bodyPr/>
          <a:lstStyle/>
          <a:p>
            <a:fld id="{76A813E9-E535-408F-838A-7B8168343148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34433" y="188641"/>
            <a:ext cx="10515600" cy="5435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85632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13440" y="6649467"/>
            <a:ext cx="27432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202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:\工作任务\ppt\pp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1"/>
            <a:ext cx="12192001" cy="6858001"/>
          </a:xfrm>
          <a:prstGeom prst="rect">
            <a:avLst/>
          </a:prstGeom>
          <a:noFill/>
        </p:spPr>
      </p:pic>
      <p:sp>
        <p:nvSpPr>
          <p:cNvPr id="6" name="矩形 5"/>
          <p:cNvSpPr/>
          <p:nvPr userDrawn="1"/>
        </p:nvSpPr>
        <p:spPr>
          <a:xfrm>
            <a:off x="1975556" y="2928029"/>
            <a:ext cx="825217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软件开发环境国家重点实验室</a:t>
            </a:r>
          </a:p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兰亭特黑_SC" pitchFamily="50" charset="-122"/>
                <a:ea typeface="方正兰亭特黑_SC" pitchFamily="50" charset="-122"/>
              </a:rPr>
              <a:t>   感谢各位专家！</a:t>
            </a:r>
          </a:p>
        </p:txBody>
      </p:sp>
    </p:spTree>
    <p:extLst>
      <p:ext uri="{BB962C8B-B14F-4D97-AF65-F5344CB8AC3E}">
        <p14:creationId xmlns:p14="http://schemas.microsoft.com/office/powerpoint/2010/main" val="2965884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n"/>
              <a:defRPr/>
            </a:lvl1pPr>
            <a:lvl2pPr marL="742950" indent="-285750">
              <a:buClr>
                <a:srgbClr val="1E01F1"/>
              </a:buClr>
              <a:buFont typeface="Wingdings" panose="05000000000000000000" pitchFamily="2" charset="2"/>
              <a:buChar char="ü"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C94CC03-BD6A-4D4E-A3BA-896A9D94432D}" type="datetimeFigureOut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E080A-F0A6-49D9-A290-26F32E49BE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705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B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0" y="316200"/>
            <a:ext cx="10512491" cy="761973"/>
          </a:xfrm>
          <a:prstGeom prst="rect">
            <a:avLst/>
          </a:prstGeom>
          <a:gradFill>
            <a:gsLst>
              <a:gs pos="95000">
                <a:schemeClr val="tx1">
                  <a:alpha val="5000"/>
                </a:schemeClr>
              </a:gs>
              <a:gs pos="30000">
                <a:schemeClr val="tx1">
                  <a:alpha val="3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85000"/>
              </a:lnSpc>
              <a:spcBef>
                <a:spcPct val="15000"/>
              </a:spcBef>
              <a:buClr>
                <a:srgbClr val="747273"/>
              </a:buClr>
              <a:defRPr/>
            </a:pPr>
            <a:endParaRPr lang="zh-CN" altLang="zh-CN" sz="1800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3799"/>
            <a:ext cx="9964011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94400" y="1216799"/>
            <a:ext cx="11056251" cy="4991914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600"/>
              </a:spcBef>
              <a:defRPr sz="2800"/>
            </a:lvl1pPr>
            <a:lvl2pPr marL="1371600" indent="-457200">
              <a:spcAft>
                <a:spcPts val="1800"/>
              </a:spcAft>
              <a:defRPr sz="2000"/>
            </a:lvl2pPr>
            <a:lvl3pPr marL="1828800" indent="-452755">
              <a:spcBef>
                <a:spcPts val="600"/>
              </a:spcBef>
              <a:spcAft>
                <a:spcPts val="1800"/>
              </a:spcAft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43729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 descr="F:\工作任务\ppt\ppt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"/>
            <a:ext cx="12191999" cy="6857999"/>
          </a:xfrm>
          <a:prstGeom prst="rect">
            <a:avLst/>
          </a:prstGeom>
          <a:noFill/>
        </p:spPr>
      </p:pic>
      <p:sp>
        <p:nvSpPr>
          <p:cNvPr id="30" name="标题 4"/>
          <p:cNvSpPr>
            <a:spLocks noGrp="1"/>
          </p:cNvSpPr>
          <p:nvPr userDrawn="1">
            <p:ph type="title"/>
          </p:nvPr>
        </p:nvSpPr>
        <p:spPr>
          <a:xfrm>
            <a:off x="876327" y="2618592"/>
            <a:ext cx="4294011" cy="882417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dirty="0"/>
              <a:t>目录</a:t>
            </a:r>
            <a:br>
              <a:rPr lang="en-US" altLang="zh-CN" b="0" dirty="0"/>
            </a:br>
            <a:r>
              <a:rPr lang="en-US" altLang="zh-CN" b="0" dirty="0">
                <a:latin typeface="CYuen2HKS-Light" pitchFamily="50" charset="-128"/>
                <a:ea typeface="CYuen2HKS-Light" pitchFamily="50" charset="-128"/>
                <a:cs typeface="Arial Unicode MS" pitchFamily="34" charset="-122"/>
              </a:rPr>
              <a:t>CONTENTS</a:t>
            </a:r>
            <a:endParaRPr lang="en-US" b="0" dirty="0">
              <a:latin typeface="CYuen2HKS-Light" pitchFamily="50" charset="-128"/>
              <a:ea typeface="CYuen2HKS-Light" pitchFamily="50" charset="-128"/>
              <a:cs typeface="Arial Unicode MS" pitchFamily="34" charset="-122"/>
            </a:endParaRPr>
          </a:p>
        </p:txBody>
      </p:sp>
      <p:sp>
        <p:nvSpPr>
          <p:cNvPr id="31" name="内容占位符 2"/>
          <p:cNvSpPr txBox="1">
            <a:spLocks/>
          </p:cNvSpPr>
          <p:nvPr userDrawn="1"/>
        </p:nvSpPr>
        <p:spPr>
          <a:xfrm>
            <a:off x="5841745" y="2045311"/>
            <a:ext cx="5623968" cy="2247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5436758" y="2226728"/>
            <a:ext cx="60959" cy="1778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ECECE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5952927" y="1928277"/>
            <a:ext cx="5856816" cy="2374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818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B White Samp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/>
          <p:nvPr userDrawn="1"/>
        </p:nvSpPr>
        <p:spPr>
          <a:xfrm>
            <a:off x="0" y="316200"/>
            <a:ext cx="12192000" cy="761973"/>
          </a:xfrm>
          <a:prstGeom prst="rect">
            <a:avLst/>
          </a:prstGeom>
          <a:gradFill>
            <a:gsLst>
              <a:gs pos="95000">
                <a:schemeClr val="tx1">
                  <a:alpha val="5000"/>
                </a:schemeClr>
              </a:gs>
              <a:gs pos="30000">
                <a:schemeClr val="tx1">
                  <a:alpha val="3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85000"/>
              </a:lnSpc>
              <a:spcBef>
                <a:spcPct val="15000"/>
              </a:spcBef>
              <a:buClr>
                <a:srgbClr val="747273"/>
              </a:buClr>
              <a:defRPr/>
            </a:pPr>
            <a:endParaRPr lang="zh-CN" altLang="zh-CN" sz="1800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Rectangle 14"/>
          <p:cNvSpPr/>
          <p:nvPr userDrawn="1"/>
        </p:nvSpPr>
        <p:spPr>
          <a:xfrm>
            <a:off x="0" y="4267201"/>
            <a:ext cx="12192000" cy="1751462"/>
          </a:xfrm>
          <a:prstGeom prst="rect">
            <a:avLst/>
          </a:prstGeom>
          <a:gradFill>
            <a:gsLst>
              <a:gs pos="95000">
                <a:schemeClr val="tx1">
                  <a:alpha val="2000"/>
                </a:schemeClr>
              </a:gs>
              <a:gs pos="30000">
                <a:schemeClr val="tx1">
                  <a:alpha val="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85000"/>
              </a:lnSpc>
              <a:spcBef>
                <a:spcPct val="15000"/>
              </a:spcBef>
              <a:buClr>
                <a:srgbClr val="747273"/>
              </a:buClr>
              <a:defRPr/>
            </a:pPr>
            <a:endParaRPr lang="zh-CN" altLang="zh-CN" sz="1800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401" y="374400"/>
            <a:ext cx="10997852" cy="676800"/>
          </a:xfrm>
          <a:prstGeom prst="rect">
            <a:avLst/>
          </a:prstGeom>
        </p:spPr>
        <p:txBody>
          <a:bodyPr/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4401" y="4283242"/>
            <a:ext cx="11014553" cy="1971508"/>
          </a:xfrm>
          <a:prstGeom prst="rect">
            <a:avLst/>
          </a:prstGeom>
        </p:spPr>
        <p:txBody>
          <a:bodyPr anchor="t" anchorCtr="0"/>
          <a:lstStyle>
            <a:lvl1pPr marL="224155" indent="-224155" algn="l">
              <a:buFont typeface="Arial" panose="020B0604020202020204" pitchFamily="34" charset="0"/>
              <a:buChar char="•"/>
              <a:defRPr sz="2000"/>
            </a:lvl1pPr>
            <a:lvl2pPr marL="802005" indent="-263525">
              <a:buNone/>
              <a:defRPr sz="1600"/>
            </a:lvl2pPr>
            <a:lvl3pPr marL="989330" indent="-187325">
              <a:buFont typeface="Arial" panose="020B0604020202020204" pitchFamily="34" charset="0"/>
              <a:buChar char="•"/>
              <a:defRPr sz="1400"/>
            </a:lvl3pPr>
            <a:lvl4pPr marL="1339850" indent="-174625">
              <a:buFont typeface="Arial" panose="020B0604020202020204" pitchFamily="34" charset="0"/>
              <a:buChar char="•"/>
              <a:defRPr sz="1400"/>
            </a:lvl4pPr>
            <a:lvl5pPr marL="1703705" indent="-174625">
              <a:buFont typeface="Arial" panose="020B0604020202020204" pitchFamily="34" charset="0"/>
              <a:buChar char="•"/>
              <a:defRPr sz="14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5962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2EB2F-2E99-496E-9161-18C1518904B0}" type="datetimeFigureOut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86-AC13-42BF-B168-DCB24DC551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172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117600" y="6356351"/>
            <a:ext cx="36576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5384800" y="6356351"/>
            <a:ext cx="54864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0954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34433" y="188641"/>
            <a:ext cx="10515600" cy="5435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34434" y="1124745"/>
            <a:ext cx="11523133" cy="53284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 marL="998538" indent="-368300" algn="l" defTabSz="1057275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670D1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2pPr>
            <a:lvl3pPr marL="1371600" indent="-193675" algn="l" defTabSz="1057275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670D1"/>
              </a:buClr>
              <a:buFont typeface="Wingdings 2" pitchFamily="18" charset="2"/>
              <a:buChar char="¡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第一级</a:t>
            </a:r>
          </a:p>
          <a:p>
            <a:pPr lvl="2"/>
            <a:r>
              <a:rPr lang="zh-CN" altLang="en-US" dirty="0"/>
              <a:t>第二级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13440" y="6649467"/>
            <a:ext cx="27432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325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9113440" y="6649467"/>
            <a:ext cx="2743200" cy="168994"/>
          </a:xfrm>
        </p:spPr>
        <p:txBody>
          <a:bodyPr/>
          <a:lstStyle/>
          <a:p>
            <a:fld id="{76A813E9-E535-408F-838A-7B816834314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34433" y="188641"/>
            <a:ext cx="10515600" cy="5435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8535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13440" y="6649467"/>
            <a:ext cx="27432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35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:\工作任务\ppt\pp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1"/>
            <a:ext cx="12192001" cy="6858001"/>
          </a:xfrm>
          <a:prstGeom prst="rect">
            <a:avLst/>
          </a:prstGeom>
          <a:noFill/>
        </p:spPr>
      </p:pic>
      <p:sp>
        <p:nvSpPr>
          <p:cNvPr id="6" name="矩形 5"/>
          <p:cNvSpPr/>
          <p:nvPr userDrawn="1"/>
        </p:nvSpPr>
        <p:spPr>
          <a:xfrm>
            <a:off x="1975556" y="2928029"/>
            <a:ext cx="825217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软件开发环境国家重点实验室</a:t>
            </a:r>
          </a:p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兰亭特黑_SC" pitchFamily="50" charset="-122"/>
                <a:ea typeface="方正兰亭特黑_SC" pitchFamily="50" charset="-122"/>
              </a:rPr>
              <a:t>   感谢各位专家！</a:t>
            </a:r>
          </a:p>
        </p:txBody>
      </p:sp>
    </p:spTree>
    <p:extLst>
      <p:ext uri="{BB962C8B-B14F-4D97-AF65-F5344CB8AC3E}">
        <p14:creationId xmlns:p14="http://schemas.microsoft.com/office/powerpoint/2010/main" val="1307367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节标题">
    <p:bg>
      <p:bg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EFE9F76-9490-4626-8FAF-D83CAE3BD88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2B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9" b="30030"/>
          <a:stretch/>
        </p:blipFill>
        <p:spPr>
          <a:xfrm flipH="1">
            <a:off x="2753629" y="2440019"/>
            <a:ext cx="9438371" cy="2035526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9484703" y="2442781"/>
            <a:ext cx="867156" cy="560661"/>
            <a:chOff x="5796137" y="12758"/>
            <a:chExt cx="1039316" cy="895962"/>
          </a:xfrm>
        </p:grpSpPr>
        <p:sp>
          <p:nvSpPr>
            <p:cNvPr id="10" name="六边形 9"/>
            <p:cNvSpPr/>
            <p:nvPr/>
          </p:nvSpPr>
          <p:spPr>
            <a:xfrm>
              <a:off x="5796137" y="12758"/>
              <a:ext cx="1039316" cy="895962"/>
            </a:xfrm>
            <a:prstGeom prst="hexagon">
              <a:avLst/>
            </a:prstGeom>
            <a:solidFill>
              <a:srgbClr val="036AEA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0" t="30327" r="73873" b="51701"/>
            <a:stretch/>
          </p:blipFill>
          <p:spPr>
            <a:xfrm flipH="1">
              <a:off x="5810356" y="62105"/>
              <a:ext cx="926159" cy="797268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10379142" y="2627830"/>
            <a:ext cx="899337" cy="482971"/>
            <a:chOff x="7129119" y="522815"/>
            <a:chExt cx="1077887" cy="771810"/>
          </a:xfrm>
        </p:grpSpPr>
        <p:sp>
          <p:nvSpPr>
            <p:cNvPr id="13" name="六边形 12"/>
            <p:cNvSpPr/>
            <p:nvPr/>
          </p:nvSpPr>
          <p:spPr>
            <a:xfrm>
              <a:off x="7220413" y="522815"/>
              <a:ext cx="895300" cy="771810"/>
            </a:xfrm>
            <a:prstGeom prst="hexagon">
              <a:avLst/>
            </a:prstGeom>
            <a:solidFill>
              <a:srgbClr val="0686F3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27" t="35577" r="20601" b="51701"/>
            <a:stretch/>
          </p:blipFill>
          <p:spPr>
            <a:xfrm flipH="1">
              <a:off x="7129119" y="593808"/>
              <a:ext cx="1077887" cy="629824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 userDrawn="1"/>
        </p:nvGrpSpPr>
        <p:grpSpPr>
          <a:xfrm>
            <a:off x="10000203" y="3051934"/>
            <a:ext cx="563581" cy="367485"/>
            <a:chOff x="7791677" y="2132856"/>
            <a:chExt cx="675472" cy="587258"/>
          </a:xfrm>
        </p:grpSpPr>
        <p:sp>
          <p:nvSpPr>
            <p:cNvPr id="16" name="六边形 15"/>
            <p:cNvSpPr/>
            <p:nvPr/>
          </p:nvSpPr>
          <p:spPr>
            <a:xfrm>
              <a:off x="7791677" y="2132856"/>
              <a:ext cx="648072" cy="558683"/>
            </a:xfrm>
            <a:prstGeom prst="hexagon">
              <a:avLst/>
            </a:prstGeom>
            <a:solidFill>
              <a:srgbClr val="036AEA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27" t="34527" r="46573" b="51701"/>
            <a:stretch/>
          </p:blipFill>
          <p:spPr>
            <a:xfrm rot="20626054">
              <a:off x="7807241" y="2179137"/>
              <a:ext cx="659908" cy="540977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 userDrawn="1"/>
        </p:nvGrpSpPr>
        <p:grpSpPr>
          <a:xfrm>
            <a:off x="10540923" y="3670630"/>
            <a:ext cx="609424" cy="394024"/>
            <a:chOff x="7476591" y="5207462"/>
            <a:chExt cx="730415" cy="629668"/>
          </a:xfrm>
        </p:grpSpPr>
        <p:sp>
          <p:nvSpPr>
            <p:cNvPr id="19" name="六边形 18"/>
            <p:cNvSpPr/>
            <p:nvPr/>
          </p:nvSpPr>
          <p:spPr>
            <a:xfrm>
              <a:off x="7476591" y="5207462"/>
              <a:ext cx="730415" cy="629668"/>
            </a:xfrm>
            <a:prstGeom prst="hexagon">
              <a:avLst/>
            </a:prstGeom>
            <a:solidFill>
              <a:srgbClr val="057AEE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7" t="7227" r="74923" b="79123"/>
            <a:stretch/>
          </p:blipFill>
          <p:spPr>
            <a:xfrm>
              <a:off x="7585409" y="5314424"/>
              <a:ext cx="543663" cy="415743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 userDrawn="1"/>
        </p:nvGrpSpPr>
        <p:grpSpPr>
          <a:xfrm>
            <a:off x="9849693" y="3940748"/>
            <a:ext cx="764019" cy="493977"/>
            <a:chOff x="1259632" y="1586533"/>
            <a:chExt cx="915702" cy="789398"/>
          </a:xfrm>
        </p:grpSpPr>
        <p:sp>
          <p:nvSpPr>
            <p:cNvPr id="22" name="六边形 21"/>
            <p:cNvSpPr/>
            <p:nvPr/>
          </p:nvSpPr>
          <p:spPr>
            <a:xfrm>
              <a:off x="1259632" y="1586533"/>
              <a:ext cx="915702" cy="789398"/>
            </a:xfrm>
            <a:prstGeom prst="hexagon">
              <a:avLst/>
            </a:prstGeom>
            <a:solidFill>
              <a:srgbClr val="036AEA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99" t="6300" r="50683" b="79000"/>
            <a:stretch/>
          </p:blipFill>
          <p:spPr>
            <a:xfrm>
              <a:off x="1289974" y="1688949"/>
              <a:ext cx="792088" cy="584566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 userDrawn="1"/>
        </p:nvGrpSpPr>
        <p:grpSpPr>
          <a:xfrm>
            <a:off x="10715013" y="4099736"/>
            <a:ext cx="549140" cy="363414"/>
            <a:chOff x="3489722" y="2102874"/>
            <a:chExt cx="774732" cy="683610"/>
          </a:xfrm>
        </p:grpSpPr>
        <p:sp>
          <p:nvSpPr>
            <p:cNvPr id="25" name="六边形 24"/>
            <p:cNvSpPr/>
            <p:nvPr/>
          </p:nvSpPr>
          <p:spPr>
            <a:xfrm>
              <a:off x="3489722" y="2118612"/>
              <a:ext cx="774732" cy="667872"/>
            </a:xfrm>
            <a:prstGeom prst="hexagon">
              <a:avLst/>
            </a:prstGeom>
            <a:solidFill>
              <a:srgbClr val="036AEA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77" t="5127" r="28723" b="77023"/>
            <a:stretch/>
          </p:blipFill>
          <p:spPr>
            <a:xfrm>
              <a:off x="3555852" y="2102874"/>
              <a:ext cx="619026" cy="657716"/>
            </a:xfrm>
            <a:prstGeom prst="rect">
              <a:avLst/>
            </a:prstGeom>
          </p:spPr>
        </p:pic>
      </p:grp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矩形 27"/>
          <p:cNvSpPr/>
          <p:nvPr userDrawn="1"/>
        </p:nvSpPr>
        <p:spPr>
          <a:xfrm>
            <a:off x="0" y="2413032"/>
            <a:ext cx="12192000" cy="2096089"/>
          </a:xfrm>
          <a:prstGeom prst="rect">
            <a:avLst/>
          </a:prstGeom>
          <a:gradFill>
            <a:gsLst>
              <a:gs pos="0">
                <a:srgbClr val="002060"/>
              </a:gs>
              <a:gs pos="78000">
                <a:srgbClr val="002060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47398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3DA334E-D74E-442F-9CF4-DE50F7C74229}"/>
              </a:ext>
            </a:extLst>
          </p:cNvPr>
          <p:cNvSpPr/>
          <p:nvPr userDrawn="1"/>
        </p:nvSpPr>
        <p:spPr bwMode="auto">
          <a:xfrm rot="10800000">
            <a:off x="1" y="1"/>
            <a:ext cx="12192001" cy="8588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0000"/>
                </a:schemeClr>
              </a:gs>
              <a:gs pos="100000">
                <a:srgbClr val="92DDFF">
                  <a:alpha val="40000"/>
                  <a:lumMod val="10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2600" y="6442077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6FBE82C1-38A8-4CB2-AAE6-E2B79AB05E1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13568CB-D645-4C78-8F90-8F3AC58ED28A}"/>
              </a:ext>
            </a:extLst>
          </p:cNvPr>
          <p:cNvCxnSpPr/>
          <p:nvPr userDrawn="1"/>
        </p:nvCxnSpPr>
        <p:spPr>
          <a:xfrm>
            <a:off x="0" y="867569"/>
            <a:ext cx="12192763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CEBE43F-6139-497D-BB7B-8C77D717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84" y="308406"/>
            <a:ext cx="10515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>
              <a:lnSpc>
                <a:spcPct val="100000"/>
              </a:lnSpc>
              <a:defRPr lang="en-US" sz="2800" b="1" dirty="0">
                <a:ln/>
                <a:solidFill>
                  <a:srgbClr val="105AA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457200" eaLnBrk="0" fontAlgn="base" hangingPunct="0">
              <a:spcAft>
                <a:spcPct val="0"/>
              </a:spcAft>
            </a:pPr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22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\\Server\e\电子四所\电子标准院基本情况介绍ppt\素材\章隔页-3.jpg章隔页-3"/>
          <p:cNvPicPr>
            <a:picLocks noChangeAspect="1"/>
          </p:cNvPicPr>
          <p:nvPr userDrawn="1"/>
        </p:nvPicPr>
        <p:blipFill>
          <a:blip r:embed="rId2" cstate="print"/>
          <a:srcRect l="41208" t="57049" b="32204"/>
          <a:stretch>
            <a:fillRect/>
          </a:stretch>
        </p:blipFill>
        <p:spPr>
          <a:xfrm>
            <a:off x="5024120" y="6229352"/>
            <a:ext cx="7167880" cy="617855"/>
          </a:xfrm>
          <a:prstGeom prst="rect">
            <a:avLst/>
          </a:prstGeom>
        </p:spPr>
      </p:pic>
      <p:pic>
        <p:nvPicPr>
          <p:cNvPr id="16" name="图片 15" descr="\\Server\e\电子四所\电子标准院基本情况介绍ppt\客户发\中英文全程组合全色.png中英文全程组合全色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8008620" y="6406517"/>
            <a:ext cx="3786293" cy="340995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11952397" y="6232525"/>
            <a:ext cx="239607" cy="614680"/>
          </a:xfrm>
          <a:prstGeom prst="rect">
            <a:avLst/>
          </a:prstGeom>
          <a:solidFill>
            <a:srgbClr val="009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/>
          <p:cNvSpPr/>
          <p:nvPr userDrawn="1"/>
        </p:nvSpPr>
        <p:spPr>
          <a:xfrm>
            <a:off x="-84667" y="-96520"/>
            <a:ext cx="320040" cy="1906271"/>
          </a:xfrm>
          <a:prstGeom prst="rect">
            <a:avLst/>
          </a:prstGeom>
          <a:solidFill>
            <a:srgbClr val="009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436916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7249"/>
          <a:stretch/>
        </p:blipFill>
        <p:spPr>
          <a:xfrm>
            <a:off x="0" y="6597352"/>
            <a:ext cx="12192000" cy="260648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6246"/>
          <a:stretch/>
        </p:blipFill>
        <p:spPr>
          <a:xfrm>
            <a:off x="0" y="0"/>
            <a:ext cx="12192000" cy="908720"/>
          </a:xfrm>
          <a:prstGeom prst="rect">
            <a:avLst/>
          </a:prstGeom>
        </p:spPr>
      </p:pic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13440" y="6649467"/>
            <a:ext cx="27432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931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7249"/>
          <a:stretch>
            <a:fillRect/>
          </a:stretch>
        </p:blipFill>
        <p:spPr>
          <a:xfrm>
            <a:off x="0" y="6597352"/>
            <a:ext cx="12192000" cy="260648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6246"/>
          <a:stretch>
            <a:fillRect/>
          </a:stretch>
        </p:blipFill>
        <p:spPr>
          <a:xfrm>
            <a:off x="0" y="0"/>
            <a:ext cx="12192000" cy="908720"/>
          </a:xfrm>
          <a:prstGeom prst="rect">
            <a:avLst/>
          </a:prstGeom>
        </p:spPr>
      </p:pic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13440" y="6649467"/>
            <a:ext cx="27432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929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/>
          <p:nvPr/>
        </p:nvSpPr>
        <p:spPr>
          <a:xfrm>
            <a:off x="1919288" y="2420888"/>
            <a:ext cx="8353425" cy="3024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400" spc="1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>
              <a:lnSpc>
                <a:spcPct val="125000"/>
              </a:lnSpc>
              <a:defRPr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近期工作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ctr">
              <a:lnSpc>
                <a:spcPct val="125000"/>
              </a:lnSpc>
              <a:defRPr/>
            </a:pPr>
            <a:r>
              <a:rPr lang="zh-CN" altLang="en-US" sz="1800" spc="300" dirty="0">
                <a:ln w="3175"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李海南</a:t>
            </a:r>
            <a:endParaRPr lang="en-US" altLang="zh-CN" sz="1800" spc="300" dirty="0">
              <a:ln w="3175"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ctr">
              <a:lnSpc>
                <a:spcPct val="125000"/>
              </a:lnSpc>
              <a:defRPr/>
            </a:pPr>
            <a:r>
              <a:rPr lang="en-US" altLang="zh-CN" sz="1800" spc="300" dirty="0">
                <a:ln w="3175"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2021.03.09</a:t>
            </a:r>
          </a:p>
          <a:p>
            <a:pPr lvl="0" algn="ctr">
              <a:lnSpc>
                <a:spcPct val="125000"/>
              </a:lnSpc>
              <a:defRPr/>
            </a:pPr>
            <a:r>
              <a:rPr lang="zh-CN" altLang="en-US" sz="2000" spc="300" dirty="0">
                <a:ln w="3175"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北京航空航天大学计算机学院</a:t>
            </a:r>
          </a:p>
          <a:p>
            <a:pPr lvl="0" algn="ctr">
              <a:lnSpc>
                <a:spcPct val="125000"/>
              </a:lnSpc>
              <a:defRPr/>
            </a:pPr>
            <a:r>
              <a:rPr lang="zh-CN" altLang="en-US" sz="2000" spc="300" dirty="0">
                <a:ln w="3175"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软件开发环境国家重点实验室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B4FEB-3252-41E3-8EF8-E43DC142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档案馆项目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A195F-FF00-42D1-8E27-4B3B8D298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655" y="1070518"/>
            <a:ext cx="11365986" cy="5319131"/>
          </a:xfrm>
        </p:spPr>
        <p:txBody>
          <a:bodyPr/>
          <a:lstStyle/>
          <a:p>
            <a:r>
              <a:rPr lang="zh-CN" altLang="en-US" dirty="0"/>
              <a:t>采用目标检测方法</a:t>
            </a:r>
            <a:endParaRPr lang="en-US" altLang="zh-CN" dirty="0"/>
          </a:p>
          <a:p>
            <a:endParaRPr lang="en-US" altLang="zh-CN" sz="2800" dirty="0">
              <a:solidFill>
                <a:prstClr val="black"/>
              </a:solidFill>
            </a:endParaRPr>
          </a:p>
          <a:p>
            <a:endParaRPr lang="en-US" altLang="zh-CN" dirty="0">
              <a:solidFill>
                <a:prstClr val="black"/>
              </a:solidFill>
            </a:endParaRPr>
          </a:p>
          <a:p>
            <a:endParaRPr lang="en-US" altLang="zh-CN" sz="2800" dirty="0">
              <a:solidFill>
                <a:prstClr val="black"/>
              </a:solidFill>
            </a:endParaRPr>
          </a:p>
          <a:p>
            <a:r>
              <a:rPr lang="zh-CN" altLang="en-US" dirty="0">
                <a:solidFill>
                  <a:prstClr val="black"/>
                </a:solidFill>
              </a:rPr>
              <a:t>周四去档案馆</a:t>
            </a:r>
            <a:endParaRPr lang="en-US" altLang="zh-CN" dirty="0">
              <a:solidFill>
                <a:prstClr val="black"/>
              </a:solidFill>
            </a:endParaRPr>
          </a:p>
          <a:p>
            <a:pPr lvl="1"/>
            <a:r>
              <a:rPr lang="zh-CN" altLang="en-US" dirty="0">
                <a:solidFill>
                  <a:prstClr val="black"/>
                </a:solidFill>
              </a:rPr>
              <a:t>目前在配置离线环境</a:t>
            </a:r>
            <a:endParaRPr lang="en-US" altLang="zh-CN" dirty="0">
              <a:solidFill>
                <a:prstClr val="black"/>
              </a:solidFill>
            </a:endParaRPr>
          </a:p>
          <a:p>
            <a:pPr lvl="1" indent="-228600" defTabSz="914400" eaLnBrk="1" fontAlgn="auto" hangingPunct="1"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C5DE84-A8BD-4D03-82DF-A404F8808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8A51967-2D8B-40D3-B5B9-9AAB73B256E5}" type="slidenum">
              <a:rPr lang="zh-CN" altLang="en-US">
                <a:solidFill>
                  <a:prstClr val="white"/>
                </a:solidFill>
                <a:latin typeface="微软雅黑"/>
                <a:ea typeface="微软雅黑"/>
              </a:rPr>
              <a:pPr>
                <a:defRPr/>
              </a:pPr>
              <a:t>2</a:t>
            </a:fld>
            <a:endParaRPr lang="zh-CN" altLang="en-US">
              <a:solidFill>
                <a:prstClr val="white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77457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B4FEB-3252-41E3-8EF8-E43DC142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下一步的研究工作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A195F-FF00-42D1-8E27-4B3B8D298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655" y="1070518"/>
            <a:ext cx="11365986" cy="5319131"/>
          </a:xfrm>
        </p:spPr>
        <p:txBody>
          <a:bodyPr/>
          <a:lstStyle/>
          <a:p>
            <a:r>
              <a:rPr lang="zh-CN" altLang="en-US" dirty="0"/>
              <a:t>类别不平衡</a:t>
            </a:r>
            <a:endParaRPr lang="en-US" altLang="zh-CN" dirty="0"/>
          </a:p>
          <a:p>
            <a:pPr lvl="1"/>
            <a:r>
              <a:rPr lang="zh-CN" altLang="en-US" dirty="0"/>
              <a:t>重新构建类别不平衡的数据集</a:t>
            </a:r>
            <a:endParaRPr lang="en-US" altLang="zh-CN" dirty="0"/>
          </a:p>
          <a:p>
            <a:pPr lvl="2" indent="-368300">
              <a:spcAft>
                <a:spcPts val="0"/>
              </a:spcAft>
              <a:buSzPct val="80000"/>
              <a:buFont typeface="Wingdings" panose="05000000000000000000" pitchFamily="2" charset="2"/>
              <a:buChar char="q"/>
              <a:defRPr/>
            </a:pPr>
            <a:r>
              <a:rPr lang="zh-CN" altLang="en-US" dirty="0">
                <a:solidFill>
                  <a:prstClr val="black"/>
                </a:solidFill>
              </a:rPr>
              <a:t>从我们的数据集和开源的</a:t>
            </a:r>
            <a:r>
              <a:rPr lang="en-US" altLang="zh-CN" dirty="0">
                <a:solidFill>
                  <a:prstClr val="black"/>
                </a:solidFill>
              </a:rPr>
              <a:t>SIXray</a:t>
            </a:r>
            <a:r>
              <a:rPr lang="zh-CN" altLang="en-US" dirty="0">
                <a:solidFill>
                  <a:prstClr val="black"/>
                </a:solidFill>
              </a:rPr>
              <a:t>上选取</a:t>
            </a:r>
            <a:endParaRPr lang="en-US" altLang="zh-CN" dirty="0">
              <a:solidFill>
                <a:prstClr val="black"/>
              </a:solidFill>
            </a:endParaRPr>
          </a:p>
          <a:p>
            <a:pPr lvl="2" indent="-368300">
              <a:spcAft>
                <a:spcPts val="0"/>
              </a:spcAft>
              <a:buSzPct val="80000"/>
              <a:buFont typeface="Wingdings" panose="05000000000000000000" pitchFamily="2" charset="2"/>
              <a:buChar char="q"/>
              <a:defRPr/>
            </a:pPr>
            <a:r>
              <a:rPr lang="zh-CN" altLang="en-US" dirty="0">
                <a:solidFill>
                  <a:prstClr val="black"/>
                </a:solidFill>
              </a:rPr>
              <a:t>选取符合逻辑的几个类（例如充电宝（多）、化妆品（一般）、枪支（少））</a:t>
            </a:r>
          </a:p>
          <a:p>
            <a:pPr lvl="1">
              <a:defRPr/>
            </a:pPr>
            <a:r>
              <a:rPr lang="zh-CN" altLang="en-US" dirty="0">
                <a:solidFill>
                  <a:prstClr val="black"/>
                </a:solidFill>
              </a:rPr>
              <a:t>设计针对</a:t>
            </a:r>
            <a:r>
              <a:rPr lang="en-US" altLang="zh-CN" dirty="0">
                <a:solidFill>
                  <a:prstClr val="black"/>
                </a:solidFill>
              </a:rPr>
              <a:t>X</a:t>
            </a:r>
            <a:r>
              <a:rPr lang="zh-CN" altLang="en-US" dirty="0">
                <a:solidFill>
                  <a:prstClr val="black"/>
                </a:solidFill>
              </a:rPr>
              <a:t>光类别不平衡的模型</a:t>
            </a:r>
            <a:endParaRPr lang="en-US" altLang="zh-CN" dirty="0">
              <a:solidFill>
                <a:prstClr val="black"/>
              </a:solidFill>
            </a:endParaRPr>
          </a:p>
          <a:p>
            <a:pPr lvl="2" indent="-368300">
              <a:spcAft>
                <a:spcPts val="0"/>
              </a:spcAft>
              <a:buSzPct val="80000"/>
              <a:buFont typeface="Wingdings" panose="05000000000000000000" pitchFamily="2" charset="2"/>
              <a:buChar char="q"/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目前模型处于调研阶段</a:t>
            </a:r>
            <a:endParaRPr lang="en-US" altLang="zh-CN" b="1" dirty="0">
              <a:solidFill>
                <a:prstClr val="black"/>
              </a:solidFill>
            </a:endParaRPr>
          </a:p>
          <a:p>
            <a:r>
              <a:rPr lang="zh-CN" altLang="en-US" dirty="0"/>
              <a:t>经典视觉场景下的小目标检测</a:t>
            </a:r>
            <a:endParaRPr lang="en-US" altLang="zh-CN" dirty="0"/>
          </a:p>
          <a:p>
            <a:pPr lvl="1"/>
            <a:r>
              <a:rPr lang="zh-CN" altLang="en-US" dirty="0"/>
              <a:t>数据集：</a:t>
            </a:r>
            <a:r>
              <a:rPr lang="en-US" altLang="zh-CN" dirty="0"/>
              <a:t>COCO</a:t>
            </a:r>
            <a:r>
              <a:rPr lang="zh-CN" altLang="en-US" dirty="0"/>
              <a:t>数据集</a:t>
            </a:r>
            <a:endParaRPr lang="en-US" altLang="zh-CN" dirty="0"/>
          </a:p>
          <a:p>
            <a:pPr lvl="1"/>
            <a:r>
              <a:rPr lang="zh-CN" altLang="en-US" dirty="0"/>
              <a:t>小目标检测不适用于</a:t>
            </a:r>
            <a:r>
              <a:rPr lang="en-US" altLang="zh-CN" dirty="0"/>
              <a:t>X</a:t>
            </a:r>
            <a:r>
              <a:rPr lang="zh-CN" altLang="en-US" dirty="0"/>
              <a:t>光安检场景：</a:t>
            </a:r>
            <a:endParaRPr lang="en-US" altLang="zh-CN" dirty="0"/>
          </a:p>
          <a:p>
            <a:pPr lvl="2"/>
            <a:r>
              <a:rPr lang="en-US" altLang="zh-CN" dirty="0"/>
              <a:t>1. </a:t>
            </a:r>
            <a:r>
              <a:rPr lang="zh-CN" altLang="en-US" dirty="0"/>
              <a:t>同一类物体大小相同（硬取不同，无意义）</a:t>
            </a:r>
            <a:endParaRPr lang="en-US" altLang="zh-CN" dirty="0"/>
          </a:p>
          <a:p>
            <a:pPr lvl="2"/>
            <a:r>
              <a:rPr lang="en-US" altLang="zh-CN" dirty="0"/>
              <a:t>2. </a:t>
            </a:r>
            <a:r>
              <a:rPr lang="zh-CN" altLang="en-US" dirty="0"/>
              <a:t>在不同类物体进行实验，无法排除类别本身的干扰</a:t>
            </a:r>
            <a:endParaRPr lang="en-US" altLang="zh-CN" dirty="0"/>
          </a:p>
          <a:p>
            <a:pPr lvl="1">
              <a:defRPr/>
            </a:pPr>
            <a:endParaRPr lang="en-US" altLang="zh-CN" sz="2800" dirty="0">
              <a:solidFill>
                <a:prstClr val="black"/>
              </a:solidFill>
            </a:endParaRPr>
          </a:p>
          <a:p>
            <a:pPr lvl="1" indent="-228600" defTabSz="914400" eaLnBrk="1" fontAlgn="auto" hangingPunct="1"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C5DE84-A8BD-4D03-82DF-A404F8808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8A51967-2D8B-40D3-B5B9-9AAB73B256E5}" type="slidenum">
              <a:rPr lang="zh-CN" altLang="en-US">
                <a:solidFill>
                  <a:prstClr val="white"/>
                </a:solidFill>
                <a:latin typeface="微软雅黑"/>
                <a:ea typeface="微软雅黑"/>
              </a:rPr>
              <a:pPr>
                <a:defRPr/>
              </a:pPr>
              <a:t>3</a:t>
            </a:fld>
            <a:endParaRPr lang="zh-CN" altLang="en-US">
              <a:solidFill>
                <a:prstClr val="white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782782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2DD02-4891-42FF-99C8-11C65BDF2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自监督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E46EF1-52DA-4B74-A132-C54C8A447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Pretext-task</a:t>
            </a:r>
          </a:p>
          <a:p>
            <a:pPr lvl="1"/>
            <a:r>
              <a:rPr lang="en-US" altLang="zh-CN" dirty="0"/>
              <a:t>rotation</a:t>
            </a:r>
          </a:p>
          <a:p>
            <a:pPr lvl="1"/>
            <a:r>
              <a:rPr lang="en-US" altLang="zh-CN" dirty="0"/>
              <a:t>patch location</a:t>
            </a:r>
          </a:p>
          <a:p>
            <a:pPr lvl="1"/>
            <a:r>
              <a:rPr lang="en-US" altLang="zh-CN" dirty="0"/>
              <a:t>color</a:t>
            </a:r>
          </a:p>
          <a:p>
            <a:pPr lvl="1"/>
            <a:r>
              <a:rPr lang="en-US" altLang="zh-CN" dirty="0"/>
              <a:t>…</a:t>
            </a:r>
          </a:p>
          <a:p>
            <a:r>
              <a:rPr lang="en-US" altLang="zh-CN" dirty="0"/>
              <a:t>Contrastive learning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786138-2381-4773-914B-79A320B78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8A51967-2D8B-40D3-B5B9-9AAB73B256E5}" type="slidenum">
              <a:rPr lang="zh-CN" altLang="en-US">
                <a:solidFill>
                  <a:prstClr val="white"/>
                </a:solidFill>
                <a:latin typeface="微软雅黑"/>
                <a:ea typeface="微软雅黑"/>
              </a:rPr>
              <a:pPr>
                <a:defRPr/>
              </a:pPr>
              <a:t>4</a:t>
            </a:fld>
            <a:endParaRPr lang="zh-CN" altLang="en-US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5DCF39-EBBD-4172-9F6F-A11E15DDF9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39616" y="3788967"/>
            <a:ext cx="6552728" cy="208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60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5F32C-2245-4C85-8C4D-D38781E1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943548-43DE-452A-920E-FA89CE5ED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2000" kern="10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An Image Is Worth 16X16 Words: Transformers for Image Recognition at Scale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sz="2000" kern="10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ICLR 2021 Oral</a:t>
            </a:r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3DACDF-0A06-4316-9888-EA34F2CD9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8A51967-2D8B-40D3-B5B9-9AAB73B256E5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E46D42-2710-443C-9D99-6C9D8EE5F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593" y="1846870"/>
            <a:ext cx="9113440" cy="47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43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3FA8F-9BED-41ED-9D8E-D93EC9CC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0">
                <a:effectLst/>
                <a:latin typeface="-apple-system"/>
              </a:rPr>
              <a:t>Jigsaw Puzzle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2A65DD-B1DD-41C6-9A51-5D9A176E8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8A51967-2D8B-40D3-B5B9-9AAB73B256E5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  <p:pic>
        <p:nvPicPr>
          <p:cNvPr id="1028" name="Picture 4" descr="preview">
            <a:extLst>
              <a:ext uri="{FF2B5EF4-FFF2-40B4-BE49-F238E27FC236}">
                <a16:creationId xmlns:a16="http://schemas.microsoft.com/office/drawing/2014/main" id="{904DEA4A-E57F-4790-96DC-7523973B2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000"/>
            <a:ext cx="12192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3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63BDF-B115-49D5-ABB9-6431D2387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Long-tail</a:t>
            </a:r>
            <a:r>
              <a:rPr lang="zh-CN" altLang="en-US" dirty="0"/>
              <a:t>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AEFE8D-92EB-4124-B5F7-33F8F9309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2000" dirty="0"/>
              <a:t>Overcoming Classifier Imbalance for Long-Tail Object Detection With Balanced Group</a:t>
            </a:r>
          </a:p>
          <a:p>
            <a:pPr marL="0" indent="0" algn="ctr">
              <a:buNone/>
            </a:pPr>
            <a:r>
              <a:rPr lang="en-US" altLang="zh-CN" sz="2000" dirty="0"/>
              <a:t>CVPR 2020</a:t>
            </a:r>
            <a:endParaRPr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57AB65-3EF5-46F6-975C-3CFE47080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8A51967-2D8B-40D3-B5B9-9AAB73B256E5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CB555B-BCC7-40ED-B58C-6A2BCB9779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01183" y="1799595"/>
            <a:ext cx="9989634" cy="467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94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A4B50E-2A86-430D-B6CA-68EDEC87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目标检测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E2DCF6-BEDC-4207-B844-DC9FE5C1F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基础架构</a:t>
            </a:r>
            <a:endParaRPr lang="en-US" altLang="zh-CN" dirty="0"/>
          </a:p>
          <a:p>
            <a:pPr lvl="1"/>
            <a:r>
              <a:rPr lang="en-US" altLang="zh-CN" dirty="0"/>
              <a:t>YOLOv5</a:t>
            </a:r>
          </a:p>
          <a:p>
            <a:pPr lvl="1"/>
            <a:r>
              <a:rPr lang="en-US" altLang="zh-CN" dirty="0"/>
              <a:t>SSD</a:t>
            </a:r>
          </a:p>
          <a:p>
            <a:pPr lvl="1"/>
            <a:r>
              <a:rPr lang="en-US" altLang="zh-CN" dirty="0"/>
              <a:t>Fast RCNN</a:t>
            </a:r>
          </a:p>
          <a:p>
            <a:pPr lvl="1"/>
            <a:r>
              <a:rPr lang="en-US" altLang="zh-CN" dirty="0"/>
              <a:t>Faster RCNN</a:t>
            </a:r>
          </a:p>
          <a:p>
            <a:pPr lvl="1"/>
            <a:r>
              <a:rPr lang="en-US" altLang="zh-CN" dirty="0"/>
              <a:t>…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D24F78-4B74-49CC-9035-01EFFC16A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8A51967-2D8B-40D3-B5B9-9AAB73B256E5}" type="slidenum">
              <a:rPr lang="zh-CN" altLang="en-US">
                <a:solidFill>
                  <a:prstClr val="white"/>
                </a:solidFill>
                <a:latin typeface="微软雅黑"/>
                <a:ea typeface="微软雅黑"/>
              </a:rPr>
              <a:pPr>
                <a:defRPr/>
              </a:pPr>
              <a:t>8</a:t>
            </a:fld>
            <a:endParaRPr lang="zh-CN" altLang="en-US">
              <a:solidFill>
                <a:prstClr val="white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67401974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Franklin Gothic Medium"/>
        <a:ea typeface="微软雅黑"/>
        <a:cs typeface=""/>
      </a:majorFont>
      <a:minorFont>
        <a:latin typeface="Franklin Gothic Book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63500" sx="102000" sy="102000" algn="ctr" rotWithShape="0">
            <a:srgbClr val="ECECEC">
              <a:alpha val="40000"/>
            </a:srgbClr>
          </a:outerShdw>
        </a:effectLst>
      </a:spPr>
      <a:bodyPr vert="horz" rtlCol="0" anchor="ctr"/>
      <a:lstStyle>
        <a:defPPr algn="ctr" eaLnBrk="1" fontAlgn="auto" hangingPunct="1">
          <a:spcBef>
            <a:spcPts val="0"/>
          </a:spcBef>
          <a:spcAft>
            <a:spcPts val="0"/>
          </a:spcAft>
          <a:defRPr dirty="0" smtClean="0">
            <a:solidFill>
              <a:schemeClr val="accent5">
                <a:lumMod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rtlCol="0">
        <a:spAutoFit/>
      </a:bodyPr>
      <a:lstStyle>
        <a:defPPr>
          <a:defRPr kumimoji="1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Franklin Gothic Medium"/>
        <a:ea typeface="微软雅黑"/>
        <a:cs typeface=""/>
      </a:majorFont>
      <a:minorFont>
        <a:latin typeface="Franklin Gothic Book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63500" sx="102000" sy="102000" algn="ctr" rotWithShape="0">
            <a:srgbClr val="ECECEC">
              <a:alpha val="40000"/>
            </a:srgbClr>
          </a:outerShdw>
        </a:effectLst>
      </a:spPr>
      <a:bodyPr vert="horz" rtlCol="0" anchor="ctr"/>
      <a:lstStyle>
        <a:defPPr algn="ctr" eaLnBrk="1" fontAlgn="auto" hangingPunct="1">
          <a:spcBef>
            <a:spcPts val="0"/>
          </a:spcBef>
          <a:spcAft>
            <a:spcPts val="0"/>
          </a:spcAft>
          <a:defRPr dirty="0" smtClean="0">
            <a:solidFill>
              <a:schemeClr val="accent5">
                <a:lumMod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rtlCol="0">
        <a:spAutoFit/>
      </a:bodyPr>
      <a:lstStyle>
        <a:defPPr>
          <a:defRPr kumimoji="1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555</Words>
  <Application>Microsoft Office PowerPoint</Application>
  <PresentationFormat>宽屏</PresentationFormat>
  <Paragraphs>73</Paragraphs>
  <Slides>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-apple-system</vt:lpstr>
      <vt:lpstr>CYuen2HKS-Light</vt:lpstr>
      <vt:lpstr>URWPalladioL-Roma</vt:lpstr>
      <vt:lpstr>等线</vt:lpstr>
      <vt:lpstr>方正兰亭特黑_SC</vt:lpstr>
      <vt:lpstr>黑体</vt:lpstr>
      <vt:lpstr>宋体</vt:lpstr>
      <vt:lpstr>微软雅黑</vt:lpstr>
      <vt:lpstr>Arial</vt:lpstr>
      <vt:lpstr>Franklin Gothic Book</vt:lpstr>
      <vt:lpstr>Franklin Gothic Medium</vt:lpstr>
      <vt:lpstr>Wingdings</vt:lpstr>
      <vt:lpstr>Wingdings 2</vt:lpstr>
      <vt:lpstr>1_自定义设计方案</vt:lpstr>
      <vt:lpstr>2_自定义设计方案</vt:lpstr>
      <vt:lpstr>PowerPoint 演示文稿</vt:lpstr>
      <vt:lpstr>档案馆项目</vt:lpstr>
      <vt:lpstr>下一步的研究工作</vt:lpstr>
      <vt:lpstr>自监督</vt:lpstr>
      <vt:lpstr>Transformer</vt:lpstr>
      <vt:lpstr>Jigsaw Puzzle</vt:lpstr>
      <vt:lpstr>Long-tail问题</vt:lpstr>
      <vt:lpstr>目标检测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自监督</dc:title>
  <dc:creator>李 海南</dc:creator>
  <cp:lastModifiedBy>李 海南</cp:lastModifiedBy>
  <cp:revision>24</cp:revision>
  <dcterms:created xsi:type="dcterms:W3CDTF">2021-03-07T02:13:47Z</dcterms:created>
  <dcterms:modified xsi:type="dcterms:W3CDTF">2021-03-12T11:33:17Z</dcterms:modified>
</cp:coreProperties>
</file>